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62" r:id="rId4"/>
    <p:sldId id="263" r:id="rId5"/>
    <p:sldId id="259" r:id="rId6"/>
    <p:sldId id="264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431"/>
  </p:normalViewPr>
  <p:slideViewPr>
    <p:cSldViewPr snapToGrid="0" snapToObjects="1">
      <p:cViewPr varScale="1">
        <p:scale>
          <a:sx n="79" d="100"/>
          <a:sy n="79" d="100"/>
        </p:scale>
        <p:origin x="9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579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81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18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4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6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8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81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31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72C53508-B3F0-4B95-A7BB-3FB94033C4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DF54656-2C7F-7044-8633-73B301AFA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3600" y="1311279"/>
            <a:ext cx="4060800" cy="2049502"/>
          </a:xfrm>
        </p:spPr>
        <p:txBody>
          <a:bodyPr>
            <a:normAutofit/>
          </a:bodyPr>
          <a:lstStyle/>
          <a:p>
            <a:r>
              <a:rPr lang="pt-PT" dirty="0">
                <a:cs typeface="Sabon Next LT" panose="02000500000000000000" pitchFamily="2" charset="0"/>
              </a:rPr>
              <a:t>Dia da Mulher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E2172B-B425-FA43-8493-764384257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3600" y="3513077"/>
            <a:ext cx="4060800" cy="2014088"/>
          </a:xfrm>
        </p:spPr>
        <p:txBody>
          <a:bodyPr>
            <a:normAutofit/>
          </a:bodyPr>
          <a:lstStyle/>
          <a:p>
            <a:r>
              <a:rPr lang="pt-PT" dirty="0">
                <a:cs typeface="Sabon Next LT" panose="02000500000000000000" pitchFamily="2" charset="0"/>
              </a:rPr>
              <a:t>Feito por: Maria Martins, Madalena Álvares, Pedro Gomes, Pedro Mendes</a:t>
            </a:r>
          </a:p>
        </p:txBody>
      </p:sp>
      <p:pic>
        <p:nvPicPr>
          <p:cNvPr id="1026" name="Picture 2" descr="Voto Saudação PAN Lisboa pelo Dia da Mulher">
            <a:extLst>
              <a:ext uri="{FF2B5EF4-FFF2-40B4-BE49-F238E27FC236}">
                <a16:creationId xmlns:a16="http://schemas.microsoft.com/office/drawing/2014/main" id="{38965FDB-A5F5-F648-9A40-1F4007626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989" y="1998834"/>
            <a:ext cx="4996212" cy="286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58EBA113-6605-4291-A31D-0BEA2EFFB5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7DC925D4-A222-4AF4-B410-4AFDEE4557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8100000" flipH="1">
            <a:off x="6674373" y="402322"/>
            <a:ext cx="641183" cy="1069728"/>
            <a:chOff x="6484112" y="2967038"/>
            <a:chExt cx="641183" cy="1069728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0DBBB94E-15E5-42D1-A617-70B91FC06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5" name="Freeform 68">
                <a:extLst>
                  <a:ext uri="{FF2B5EF4-FFF2-40B4-BE49-F238E27FC236}">
                    <a16:creationId xmlns:a16="http://schemas.microsoft.com/office/drawing/2014/main" id="{2C81B35A-4CE9-4440-B050-12A299FA65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69">
                <a:extLst>
                  <a:ext uri="{FF2B5EF4-FFF2-40B4-BE49-F238E27FC236}">
                    <a16:creationId xmlns:a16="http://schemas.microsoft.com/office/drawing/2014/main" id="{A0D17983-4044-441A-ADBD-E035D9AE7E8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70">
                <a:extLst>
                  <a:ext uri="{FF2B5EF4-FFF2-40B4-BE49-F238E27FC236}">
                    <a16:creationId xmlns:a16="http://schemas.microsoft.com/office/drawing/2014/main" id="{19F1FD06-FDAD-4A4F-BFA2-40C00615ED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7EFDE4C0-4728-4BFA-AB30-F128558D0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142" name="Freeform 68">
                <a:extLst>
                  <a:ext uri="{FF2B5EF4-FFF2-40B4-BE49-F238E27FC236}">
                    <a16:creationId xmlns:a16="http://schemas.microsoft.com/office/drawing/2014/main" id="{1D506130-A061-4892-B4AB-FC514FF04A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69">
                <a:extLst>
                  <a:ext uri="{FF2B5EF4-FFF2-40B4-BE49-F238E27FC236}">
                    <a16:creationId xmlns:a16="http://schemas.microsoft.com/office/drawing/2014/main" id="{49AD3E33-5B3A-488D-9055-A66F48964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70">
                <a:extLst>
                  <a:ext uri="{FF2B5EF4-FFF2-40B4-BE49-F238E27FC236}">
                    <a16:creationId xmlns:a16="http://schemas.microsoft.com/office/drawing/2014/main" id="{A5CE7C61-384B-4565-8779-29E91BEF4C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5EE5DB50-1341-4A9E-A206-967EBBDE4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8900000" flipH="1">
            <a:off x="11020476" y="5368081"/>
            <a:ext cx="641183" cy="1069728"/>
            <a:chOff x="6484112" y="2967038"/>
            <a:chExt cx="641183" cy="1069728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19A84626-F20C-4555-AFAF-1A2B70D3D9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55" name="Freeform 68">
                <a:extLst>
                  <a:ext uri="{FF2B5EF4-FFF2-40B4-BE49-F238E27FC236}">
                    <a16:creationId xmlns:a16="http://schemas.microsoft.com/office/drawing/2014/main" id="{561A2DEB-32E0-497B-AFF5-12455326DC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69">
                <a:extLst>
                  <a:ext uri="{FF2B5EF4-FFF2-40B4-BE49-F238E27FC236}">
                    <a16:creationId xmlns:a16="http://schemas.microsoft.com/office/drawing/2014/main" id="{F74C0FA4-7280-478C-9F0A-5C44367405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70">
                <a:extLst>
                  <a:ext uri="{FF2B5EF4-FFF2-40B4-BE49-F238E27FC236}">
                    <a16:creationId xmlns:a16="http://schemas.microsoft.com/office/drawing/2014/main" id="{6055EE13-719B-42CB-B390-656E3D7ED4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0AFE4A8F-11DC-406B-81CA-1EFF5D00CE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152" name="Freeform 68">
                <a:extLst>
                  <a:ext uri="{FF2B5EF4-FFF2-40B4-BE49-F238E27FC236}">
                    <a16:creationId xmlns:a16="http://schemas.microsoft.com/office/drawing/2014/main" id="{1220809B-3187-4A4E-B1B4-931C71836C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69">
                <a:extLst>
                  <a:ext uri="{FF2B5EF4-FFF2-40B4-BE49-F238E27FC236}">
                    <a16:creationId xmlns:a16="http://schemas.microsoft.com/office/drawing/2014/main" id="{FA8BADC2-4522-4CCB-B068-9C3AC1F1EF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70">
                <a:extLst>
                  <a:ext uri="{FF2B5EF4-FFF2-40B4-BE49-F238E27FC236}">
                    <a16:creationId xmlns:a16="http://schemas.microsoft.com/office/drawing/2014/main" id="{8507DFE2-C18B-40C2-A945-EFDD0D8EC9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40423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2EBAF3-0F64-3640-9CB2-BB6EC90B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wrap="square" anchor="b">
            <a:normAutofit/>
          </a:bodyPr>
          <a:lstStyle/>
          <a:p>
            <a:pPr algn="ctr"/>
            <a:r>
              <a:rPr lang="pt-PT" dirty="0"/>
              <a:t>Dia da Mulher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47AB93E-C175-D54D-8D68-7AF202589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000" y="2361601"/>
            <a:ext cx="4078800" cy="34169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pt-PT" sz="1400" b="1" dirty="0"/>
              <a:t>O Dia Internacional da Mulher </a:t>
            </a:r>
            <a:r>
              <a:rPr lang="pt-PT" sz="1400" dirty="0"/>
              <a:t>é um dia global celebrado anualmente em 8 de março para comemorar as conquistas culturais, políticas e socioeconómicas das mulheres. É também um ponto focal no movimento dos direitos da mulher, chamando a atenção para questões como a igualdade de género, direitos reprodutivos, violência e abuso contra as mulheres, lutas sociais, políticas e económicas das mulheres.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FD878902-9EDC-BF46-9874-79CA362BF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88542" y="540033"/>
            <a:ext cx="3725054" cy="577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76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406C4-57BD-084F-B93F-43275EE71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PT" dirty="0"/>
            </a:br>
            <a:r>
              <a:rPr lang="pt-PT" dirty="0"/>
              <a:t>No que diz respeito a Portugal, na prática, ainda estamos longe de alcançar a igualdade. 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E0C3454-5BF1-ED42-B2AA-9C1D40A0F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Apesar das mulheres serem iguais aos homens perante a lei portuguesa, as estatísticas mostram que, em 2017, as mulheres receberam menos 14,8% que os homens. E, em termos de violência, os números não são muito animadores: em 2019, um total de 28 mulheres (num universo de 35, quando contabilizando crianças e homens) morreram em contexto de violência doméstica — uma média de mais de 2 mulheres por mês.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05454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857D7-6142-4142-9C8B-E42A1F91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Porque é que ainda se comemora este dia?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3427F02-1C09-4B45-BAC3-304D81A5A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PT" sz="2600" b="1" dirty="0"/>
              <a:t>Apesar de todos os avanços relativos aos direitos das mulheres, nenhum país atingiu a igualdade plena entre homens e mulheres.</a:t>
            </a:r>
            <a:endParaRPr lang="pt-PT" sz="2600" dirty="0"/>
          </a:p>
          <a:p>
            <a:r>
              <a:rPr lang="pt-PT" sz="2600" dirty="0"/>
              <a:t>A mudança efetiva tem-se mostrado difícil e lenta para a maior parte das mulheres e raparigas do mundo. Muitos têm sido os obstáculos que permanecem inalterados na lei e na cultura de muitos países. As mulheres continuam a ser desvalorizadas, algo que se traduz, entre outras coisas, nos seus salários: de acordo com a ONU Mulheres, atualmente, as mulheres continuam a ganhar menos 23% que os homens. Mais graves ainda são os números relativos à violência sexual contra as mulheres: 1 em cada 3 mulheres já sofreu algum tipo de violência física ou sexual; e mais de 200 milhões de mulheres e raparigas foram vítimas de mutilação genital.</a:t>
            </a:r>
          </a:p>
          <a:p>
            <a:r>
              <a:rPr lang="pt-PT" sz="2600" dirty="0"/>
              <a:t>É ainda preocupante apercebermo-nos de que, todos os anos, 12 milhões de raparigas são forçadas a casar-se antes dos 18 anos— o que significa 23 raparigas por minuto, uma a cada 3 segundos. 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7896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E5908AA-DC71-8B41-A3E3-1EEDB2A60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wrap="square" anchor="b">
            <a:normAutofit/>
          </a:bodyPr>
          <a:lstStyle/>
          <a:p>
            <a:pPr algn="ctr"/>
            <a:r>
              <a:rPr lang="pt-PT" dirty="0"/>
              <a:t>Anne Frank</a:t>
            </a:r>
            <a:endParaRPr lang="pt-PT"/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9F405E97-5B28-41B7-8F5F-2D0C22D09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451" y="1993041"/>
            <a:ext cx="5525099" cy="4101111"/>
          </a:xfrm>
        </p:spPr>
        <p:txBody>
          <a:bodyPr>
            <a:normAutofit fontScale="25000" lnSpcReduction="20000"/>
          </a:bodyPr>
          <a:lstStyle/>
          <a:p>
            <a:pPr fontAlgn="t"/>
            <a:r>
              <a:rPr lang="pt-PT" sz="5600" dirty="0"/>
              <a:t>Quando se fala em mulheres fortes na Segunda Guerra Mundial, geralmente Anne Frank é lembrada.</a:t>
            </a:r>
          </a:p>
          <a:p>
            <a:pPr fontAlgn="t"/>
            <a:r>
              <a:rPr lang="pt-PT" sz="5600" dirty="0"/>
              <a:t>A judia foi </a:t>
            </a:r>
            <a:r>
              <a:rPr lang="pt-PT" sz="5600" b="1" dirty="0"/>
              <a:t>uma das milhares de vítimas do nazismo</a:t>
            </a:r>
            <a:r>
              <a:rPr lang="pt-PT" sz="5600" dirty="0"/>
              <a:t> e morreu aos 15 anos em Bergen-</a:t>
            </a:r>
            <a:r>
              <a:rPr lang="pt-PT" sz="5600" dirty="0" err="1"/>
              <a:t>Belsen</a:t>
            </a:r>
            <a:r>
              <a:rPr lang="pt-PT" sz="5600" dirty="0"/>
              <a:t>, um campo de concentração na Alemanha.</a:t>
            </a:r>
          </a:p>
          <a:p>
            <a:pPr fontAlgn="t"/>
            <a:r>
              <a:rPr lang="pt-PT" sz="5600" dirty="0"/>
              <a:t>A sua história ficou conhecida pois a mesma manteve um diário desde os 13 anos. Nele contava o seu dia-a-dia, relatando sentimentos e a convivência com oito pessoas em um esconderijo.</a:t>
            </a:r>
          </a:p>
          <a:p>
            <a:pPr fontAlgn="t"/>
            <a:r>
              <a:rPr lang="pt-PT" sz="5600" dirty="0"/>
              <a:t>Das pessoas escondidas, a única que sobreviveu foi o seu pai, Otto Frank. Ele encontrou os escritos da filha e publicou o livro </a:t>
            </a:r>
            <a:r>
              <a:rPr lang="pt-PT" sz="5600" b="1" dirty="0"/>
              <a:t>O diário de Anne Frank</a:t>
            </a:r>
            <a:r>
              <a:rPr lang="pt-PT" sz="5600" dirty="0"/>
              <a:t> em 1947, um dos mais verdadeiros e emocionantes testemunhos do período.</a:t>
            </a:r>
          </a:p>
          <a:p>
            <a:endParaRPr lang="en-US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onheça Anne Frank, que virou um dos assuntos mais comentados no Twitter -  07/03/2021 - UOL Universa">
            <a:extLst>
              <a:ext uri="{FF2B5EF4-FFF2-40B4-BE49-F238E27FC236}">
                <a16:creationId xmlns:a16="http://schemas.microsoft.com/office/drawing/2014/main" id="{4633FB80-2EC8-6247-9CE3-DDF3E79FD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85340" y="540033"/>
            <a:ext cx="4331459" cy="577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53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Straight Connector 99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1" name="Group 101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42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4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145" name="Rectangle 107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949E1F-6CF9-B943-81A3-CE8E0D42F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1089025"/>
            <a:ext cx="4075200" cy="1532951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4800"/>
              <a:t>Fim</a:t>
            </a:r>
          </a:p>
        </p:txBody>
      </p:sp>
      <p:grpSp>
        <p:nvGrpSpPr>
          <p:cNvPr id="146" name="Group 109">
            <a:extLst>
              <a:ext uri="{FF2B5EF4-FFF2-40B4-BE49-F238E27FC236}">
                <a16:creationId xmlns:a16="http://schemas.microsoft.com/office/drawing/2014/main" id="{50F37AA1-A09B-4E28-987B-38E5060E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9874D018-FDBA-4AD4-8C74-17D41F4FB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DB43F5C4-EF74-49F4-97CB-97938DDC2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B74E0761-A6EC-4896-A2D4-97A0AF0AA0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8" name="Freeform 68">
                  <a:extLst>
                    <a:ext uri="{FF2B5EF4-FFF2-40B4-BE49-F238E27FC236}">
                      <a16:creationId xmlns:a16="http://schemas.microsoft.com/office/drawing/2014/main" id="{E02DDA0C-BC2F-4EA7-B34E-E0A38B82BA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69">
                  <a:extLst>
                    <a:ext uri="{FF2B5EF4-FFF2-40B4-BE49-F238E27FC236}">
                      <a16:creationId xmlns:a16="http://schemas.microsoft.com/office/drawing/2014/main" id="{CF13B05D-4163-4B4E-A2D2-FA7ED94682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0" name="Line 70">
                  <a:extLst>
                    <a:ext uri="{FF2B5EF4-FFF2-40B4-BE49-F238E27FC236}">
                      <a16:creationId xmlns:a16="http://schemas.microsoft.com/office/drawing/2014/main" id="{6D222543-B140-45C1-A731-C56E6B3A17C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21D25868-4B38-41A5-8DA7-BB01E85342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5" name="Freeform 68">
                  <a:extLst>
                    <a:ext uri="{FF2B5EF4-FFF2-40B4-BE49-F238E27FC236}">
                      <a16:creationId xmlns:a16="http://schemas.microsoft.com/office/drawing/2014/main" id="{9BA6FA89-CCD8-4CC0-954F-FBBFA59737E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69">
                  <a:extLst>
                    <a:ext uri="{FF2B5EF4-FFF2-40B4-BE49-F238E27FC236}">
                      <a16:creationId xmlns:a16="http://schemas.microsoft.com/office/drawing/2014/main" id="{73005E59-2B44-4A62-A8F1-504FB1706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Line 70">
                  <a:extLst>
                    <a:ext uri="{FF2B5EF4-FFF2-40B4-BE49-F238E27FC236}">
                      <a16:creationId xmlns:a16="http://schemas.microsoft.com/office/drawing/2014/main" id="{C9AB3E16-8B92-47B2-BA2E-02935767A80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4E653B57-2620-424D-ADAF-60975D8F8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6" descr="Dia Internacional da Mulher: entenda a história e porque comemoramos -  Purebreak">
            <a:extLst>
              <a:ext uri="{FF2B5EF4-FFF2-40B4-BE49-F238E27FC236}">
                <a16:creationId xmlns:a16="http://schemas.microsoft.com/office/drawing/2014/main" id="{5667962A-B47D-134E-9C65-0A46B2D9D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4799" y="1023245"/>
            <a:ext cx="4996213" cy="480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70616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502</Words>
  <Application>Microsoft Office PowerPoint</Application>
  <PresentationFormat>Ecrã Panorâmico</PresentationFormat>
  <Paragraphs>16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Goudy Old Style</vt:lpstr>
      <vt:lpstr>Wingdings</vt:lpstr>
      <vt:lpstr>FrostyVTI</vt:lpstr>
      <vt:lpstr>Dia da Mulher</vt:lpstr>
      <vt:lpstr>Dia da Mulher</vt:lpstr>
      <vt:lpstr> No que diz respeito a Portugal, na prática, ainda estamos longe de alcançar a igualdade. </vt:lpstr>
      <vt:lpstr>Porque é que ainda se comemora este dia?</vt:lpstr>
      <vt:lpstr>Anne Frank</vt:lpstr>
      <vt:lpstr>Fim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da Mulher</dc:title>
  <dc:creator>Claudia Martins</dc:creator>
  <cp:lastModifiedBy>karls mm</cp:lastModifiedBy>
  <cp:revision>2</cp:revision>
  <dcterms:created xsi:type="dcterms:W3CDTF">2022-03-08T08:17:06Z</dcterms:created>
  <dcterms:modified xsi:type="dcterms:W3CDTF">2022-03-12T21:46:35Z</dcterms:modified>
</cp:coreProperties>
</file>